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25"/>
  </p:notesMasterIdLst>
  <p:sldIdLst>
    <p:sldId id="285" r:id="rId5"/>
    <p:sldId id="290" r:id="rId6"/>
    <p:sldId id="292" r:id="rId7"/>
    <p:sldId id="293" r:id="rId8"/>
    <p:sldId id="294" r:id="rId9"/>
    <p:sldId id="295" r:id="rId10"/>
    <p:sldId id="296" r:id="rId11"/>
    <p:sldId id="297" r:id="rId12"/>
    <p:sldId id="298" r:id="rId13"/>
    <p:sldId id="299" r:id="rId14"/>
    <p:sldId id="300" r:id="rId15"/>
    <p:sldId id="301" r:id="rId16"/>
    <p:sldId id="304" r:id="rId17"/>
    <p:sldId id="302" r:id="rId18"/>
    <p:sldId id="303" r:id="rId19"/>
    <p:sldId id="305" r:id="rId20"/>
    <p:sldId id="310" r:id="rId21"/>
    <p:sldId id="306" r:id="rId22"/>
    <p:sldId id="307" r:id="rId23"/>
    <p:sldId id="30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66" d="100"/>
          <a:sy n="66" d="100"/>
        </p:scale>
        <p:origin x="544" y="32"/>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5/1/2023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5/1/2023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5/1/2023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5/1/2023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5/1/2023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doi:10.1515/geo-2018-0029" TargetMode="External"/><Relationship Id="rId2" Type="http://schemas.openxmlformats.org/officeDocument/2006/relationships/hyperlink" Target="https://doc.arcgis.com/e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Autofit/>
          </a:bodyPr>
          <a:lstStyle/>
          <a:p>
            <a:r>
              <a:rPr lang="en-US" sz="3600" b="1" i="0" dirty="0">
                <a:solidFill>
                  <a:schemeClr val="tx1"/>
                </a:solidFill>
                <a:effectLst/>
                <a:latin typeface="Arial" panose="020B0604020202020204" pitchFamily="34" charset="0"/>
              </a:rPr>
              <a:t>Mapping and Analyzing Road Accidents in</a:t>
            </a:r>
            <a:br>
              <a:rPr lang="en-US" sz="3600" b="1" dirty="0">
                <a:solidFill>
                  <a:schemeClr val="tx1"/>
                </a:solidFill>
              </a:rPr>
            </a:br>
            <a:r>
              <a:rPr lang="en-US" sz="3600" b="1" i="0" dirty="0">
                <a:solidFill>
                  <a:schemeClr val="tx1"/>
                </a:solidFill>
                <a:effectLst/>
                <a:latin typeface="Arial" panose="020B0604020202020204" pitchFamily="34" charset="0"/>
              </a:rPr>
              <a:t>India using GIS</a:t>
            </a:r>
            <a:endParaRPr lang="en-US" sz="3600" b="1"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3"/>
            <a:ext cx="6801612" cy="1826875"/>
          </a:xfrm>
        </p:spPr>
        <p:txBody>
          <a:bodyPr>
            <a:normAutofit/>
          </a:bodyPr>
          <a:lstStyle/>
          <a:p>
            <a:r>
              <a:rPr lang="en-US" b="1" dirty="0">
                <a:solidFill>
                  <a:srgbClr val="FFFFFF"/>
                </a:solidFill>
              </a:rPr>
              <a:t>Roll : 22M1436</a:t>
            </a:r>
          </a:p>
          <a:p>
            <a:r>
              <a:rPr lang="en-US" b="1" dirty="0">
                <a:solidFill>
                  <a:srgbClr val="FFFFFF"/>
                </a:solidFill>
              </a:rPr>
              <a:t>ES680 – Term Project</a:t>
            </a:r>
          </a:p>
          <a:p>
            <a:r>
              <a:rPr lang="en-US" b="1" dirty="0">
                <a:solidFill>
                  <a:srgbClr val="FFFFFF"/>
                </a:solidFill>
              </a:rPr>
              <a:t>Under the guidance of Prof.  Anil Kumar dixit </a:t>
            </a:r>
          </a:p>
          <a:p>
            <a:r>
              <a:rPr lang="en-US" b="1" dirty="0">
                <a:solidFill>
                  <a:srgbClr val="FFFFFF"/>
                </a:solidFill>
              </a:rPr>
              <a:t>Indian Institute of  Technology </a:t>
            </a: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US" sz="2400" b="1" i="0" dirty="0">
                <a:effectLst/>
                <a:latin typeface="Arial" panose="020B0604020202020204" pitchFamily="34" charset="0"/>
              </a:rPr>
              <a:t>Comparison between four years:</a:t>
            </a:r>
          </a:p>
          <a:p>
            <a:pPr lvl="1"/>
            <a:endParaRPr lang="en-IN" sz="2000" b="1" dirty="0"/>
          </a:p>
        </p:txBody>
      </p:sp>
      <p:pic>
        <p:nvPicPr>
          <p:cNvPr id="6" name="Picture 5" descr="Chart, bar chart&#10;&#10;Description automatically generated">
            <a:extLst>
              <a:ext uri="{FF2B5EF4-FFF2-40B4-BE49-F238E27FC236}">
                <a16:creationId xmlns:a16="http://schemas.microsoft.com/office/drawing/2014/main" id="{D8224DD5-6DC1-1F0D-3FA0-73644B2B9220}"/>
              </a:ext>
            </a:extLst>
          </p:cNvPr>
          <p:cNvPicPr>
            <a:picLocks noChangeAspect="1"/>
          </p:cNvPicPr>
          <p:nvPr/>
        </p:nvPicPr>
        <p:blipFill>
          <a:blip r:embed="rId2"/>
          <a:stretch>
            <a:fillRect/>
          </a:stretch>
        </p:blipFill>
        <p:spPr>
          <a:xfrm>
            <a:off x="853806" y="2300438"/>
            <a:ext cx="5460367" cy="3314445"/>
          </a:xfrm>
          <a:prstGeom prst="rect">
            <a:avLst/>
          </a:prstGeom>
        </p:spPr>
      </p:pic>
      <p:pic>
        <p:nvPicPr>
          <p:cNvPr id="9" name="Picture 8" descr="Chart, line chart&#10;&#10;Description automatically generated">
            <a:extLst>
              <a:ext uri="{FF2B5EF4-FFF2-40B4-BE49-F238E27FC236}">
                <a16:creationId xmlns:a16="http://schemas.microsoft.com/office/drawing/2014/main" id="{2A0FEAE6-B955-535B-6108-71996B5DFAEC}"/>
              </a:ext>
            </a:extLst>
          </p:cNvPr>
          <p:cNvPicPr>
            <a:picLocks noChangeAspect="1"/>
          </p:cNvPicPr>
          <p:nvPr/>
        </p:nvPicPr>
        <p:blipFill>
          <a:blip r:embed="rId3"/>
          <a:stretch>
            <a:fillRect/>
          </a:stretch>
        </p:blipFill>
        <p:spPr>
          <a:xfrm>
            <a:off x="6395257" y="2281187"/>
            <a:ext cx="5527262" cy="3311091"/>
          </a:xfrm>
          <a:prstGeom prst="rect">
            <a:avLst/>
          </a:prstGeom>
        </p:spPr>
      </p:pic>
      <p:sp>
        <p:nvSpPr>
          <p:cNvPr id="10" name="Rectangle: Rounded Corners 9">
            <a:extLst>
              <a:ext uri="{FF2B5EF4-FFF2-40B4-BE49-F238E27FC236}">
                <a16:creationId xmlns:a16="http://schemas.microsoft.com/office/drawing/2014/main" id="{80117FDA-5835-BB49-044C-A84514E9D838}"/>
              </a:ext>
            </a:extLst>
          </p:cNvPr>
          <p:cNvSpPr/>
          <p:nvPr/>
        </p:nvSpPr>
        <p:spPr>
          <a:xfrm>
            <a:off x="4166134" y="5783177"/>
            <a:ext cx="4639377"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There is a clear declamation in 2020 because Lockdown</a:t>
            </a:r>
          </a:p>
        </p:txBody>
      </p:sp>
    </p:spTree>
    <p:extLst>
      <p:ext uri="{BB962C8B-B14F-4D97-AF65-F5344CB8AC3E}">
        <p14:creationId xmlns:p14="http://schemas.microsoft.com/office/powerpoint/2010/main" val="32303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IN" sz="2000" b="1" dirty="0"/>
              <a:t>Effect of total road length:</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752826" y="5812053"/>
            <a:ext cx="6784206"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The top states with most no. of accident have more total road length</a:t>
            </a:r>
          </a:p>
        </p:txBody>
      </p:sp>
      <p:pic>
        <p:nvPicPr>
          <p:cNvPr id="5" name="Picture 4" descr="Chart, scatter chart, bubble chart&#10;&#10;Description automatically generated">
            <a:extLst>
              <a:ext uri="{FF2B5EF4-FFF2-40B4-BE49-F238E27FC236}">
                <a16:creationId xmlns:a16="http://schemas.microsoft.com/office/drawing/2014/main" id="{C3E215A7-8F11-0134-E0DF-6338A4D8D271}"/>
              </a:ext>
            </a:extLst>
          </p:cNvPr>
          <p:cNvPicPr>
            <a:picLocks noChangeAspect="1"/>
          </p:cNvPicPr>
          <p:nvPr/>
        </p:nvPicPr>
        <p:blipFill>
          <a:blip r:embed="rId2"/>
          <a:stretch>
            <a:fillRect/>
          </a:stretch>
        </p:blipFill>
        <p:spPr>
          <a:xfrm>
            <a:off x="6834073" y="1992429"/>
            <a:ext cx="4370069" cy="3727131"/>
          </a:xfrm>
          <a:prstGeom prst="rect">
            <a:avLst/>
          </a:prstGeom>
        </p:spPr>
      </p:pic>
      <p:pic>
        <p:nvPicPr>
          <p:cNvPr id="8" name="Picture 7" descr="Map&#10;&#10;Description automatically generated">
            <a:extLst>
              <a:ext uri="{FF2B5EF4-FFF2-40B4-BE49-F238E27FC236}">
                <a16:creationId xmlns:a16="http://schemas.microsoft.com/office/drawing/2014/main" id="{306EEE2D-84C1-C656-85DF-9E2E552B83D8}"/>
              </a:ext>
            </a:extLst>
          </p:cNvPr>
          <p:cNvPicPr>
            <a:picLocks noChangeAspect="1"/>
          </p:cNvPicPr>
          <p:nvPr/>
        </p:nvPicPr>
        <p:blipFill>
          <a:blip r:embed="rId3"/>
          <a:stretch>
            <a:fillRect/>
          </a:stretch>
        </p:blipFill>
        <p:spPr>
          <a:xfrm>
            <a:off x="1365710" y="2021279"/>
            <a:ext cx="4683573" cy="3619125"/>
          </a:xfrm>
          <a:prstGeom prst="rect">
            <a:avLst/>
          </a:prstGeom>
        </p:spPr>
      </p:pic>
    </p:spTree>
    <p:extLst>
      <p:ext uri="{BB962C8B-B14F-4D97-AF65-F5344CB8AC3E}">
        <p14:creationId xmlns:p14="http://schemas.microsoft.com/office/powerpoint/2010/main" val="267227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IN" sz="2000" b="1" dirty="0"/>
              <a:t>Effect of papulation and population density:</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762452" y="5792803"/>
            <a:ext cx="6784206"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From this figure we can observe that states have more number of accident have more population also.  </a:t>
            </a:r>
          </a:p>
        </p:txBody>
      </p:sp>
      <p:pic>
        <p:nvPicPr>
          <p:cNvPr id="6" name="Picture 5" descr="Map&#10;&#10;Description automatically generated">
            <a:extLst>
              <a:ext uri="{FF2B5EF4-FFF2-40B4-BE49-F238E27FC236}">
                <a16:creationId xmlns:a16="http://schemas.microsoft.com/office/drawing/2014/main" id="{A63C4B46-645A-B2C7-7CD1-7DB7DB1E31F9}"/>
              </a:ext>
            </a:extLst>
          </p:cNvPr>
          <p:cNvPicPr>
            <a:picLocks noChangeAspect="1"/>
          </p:cNvPicPr>
          <p:nvPr/>
        </p:nvPicPr>
        <p:blipFill>
          <a:blip r:embed="rId2"/>
          <a:stretch>
            <a:fillRect/>
          </a:stretch>
        </p:blipFill>
        <p:spPr>
          <a:xfrm>
            <a:off x="1591093" y="2233061"/>
            <a:ext cx="4502924" cy="3479532"/>
          </a:xfrm>
          <a:prstGeom prst="rect">
            <a:avLst/>
          </a:prstGeom>
        </p:spPr>
      </p:pic>
      <p:pic>
        <p:nvPicPr>
          <p:cNvPr id="9" name="Picture 8" descr="Map&#10;&#10;Description automatically generated">
            <a:extLst>
              <a:ext uri="{FF2B5EF4-FFF2-40B4-BE49-F238E27FC236}">
                <a16:creationId xmlns:a16="http://schemas.microsoft.com/office/drawing/2014/main" id="{DB8D0D65-CC17-2049-96D9-24166F6199EB}"/>
              </a:ext>
            </a:extLst>
          </p:cNvPr>
          <p:cNvPicPr>
            <a:picLocks noChangeAspect="1"/>
          </p:cNvPicPr>
          <p:nvPr/>
        </p:nvPicPr>
        <p:blipFill>
          <a:blip r:embed="rId3"/>
          <a:stretch>
            <a:fillRect/>
          </a:stretch>
        </p:blipFill>
        <p:spPr>
          <a:xfrm>
            <a:off x="6551139" y="2213810"/>
            <a:ext cx="4550216" cy="3513222"/>
          </a:xfrm>
          <a:prstGeom prst="rect">
            <a:avLst/>
          </a:prstGeom>
        </p:spPr>
      </p:pic>
    </p:spTree>
    <p:extLst>
      <p:ext uri="{BB962C8B-B14F-4D97-AF65-F5344CB8AC3E}">
        <p14:creationId xmlns:p14="http://schemas.microsoft.com/office/powerpoint/2010/main" val="413189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IN" sz="2000" b="1" dirty="0"/>
              <a:t>Effect of papulation and population density:</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781702" y="5792803"/>
            <a:ext cx="6784206"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Tamil Nadu and Telangana have most no. of fatal accidents per 1 lakh people </a:t>
            </a:r>
          </a:p>
        </p:txBody>
      </p:sp>
      <p:pic>
        <p:nvPicPr>
          <p:cNvPr id="5" name="Picture 4" descr="Map&#10;&#10;Description automatically generated">
            <a:extLst>
              <a:ext uri="{FF2B5EF4-FFF2-40B4-BE49-F238E27FC236}">
                <a16:creationId xmlns:a16="http://schemas.microsoft.com/office/drawing/2014/main" id="{93154B6F-F92F-CF0A-579E-9667B7FD88C8}"/>
              </a:ext>
            </a:extLst>
          </p:cNvPr>
          <p:cNvPicPr>
            <a:picLocks noChangeAspect="1"/>
          </p:cNvPicPr>
          <p:nvPr/>
        </p:nvPicPr>
        <p:blipFill>
          <a:blip r:embed="rId2"/>
          <a:stretch>
            <a:fillRect/>
          </a:stretch>
        </p:blipFill>
        <p:spPr>
          <a:xfrm>
            <a:off x="3602774" y="2050181"/>
            <a:ext cx="4714680" cy="3643162"/>
          </a:xfrm>
          <a:prstGeom prst="rect">
            <a:avLst/>
          </a:prstGeom>
        </p:spPr>
      </p:pic>
    </p:spTree>
    <p:extLst>
      <p:ext uri="{BB962C8B-B14F-4D97-AF65-F5344CB8AC3E}">
        <p14:creationId xmlns:p14="http://schemas.microsoft.com/office/powerpoint/2010/main" val="1506076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IN" sz="2000" b="1" dirty="0"/>
              <a:t>Effect of papulation and population density:</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762452" y="5792803"/>
            <a:ext cx="6784206"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Some states has high population density but less number of accident</a:t>
            </a:r>
          </a:p>
        </p:txBody>
      </p:sp>
      <p:pic>
        <p:nvPicPr>
          <p:cNvPr id="5" name="Picture 4" descr="Map&#10;&#10;Description automatically generated">
            <a:extLst>
              <a:ext uri="{FF2B5EF4-FFF2-40B4-BE49-F238E27FC236}">
                <a16:creationId xmlns:a16="http://schemas.microsoft.com/office/drawing/2014/main" id="{A7BD0863-448A-FA91-7775-02894F77266C}"/>
              </a:ext>
            </a:extLst>
          </p:cNvPr>
          <p:cNvPicPr>
            <a:picLocks noChangeAspect="1"/>
          </p:cNvPicPr>
          <p:nvPr/>
        </p:nvPicPr>
        <p:blipFill>
          <a:blip r:embed="rId2"/>
          <a:stretch>
            <a:fillRect/>
          </a:stretch>
        </p:blipFill>
        <p:spPr>
          <a:xfrm>
            <a:off x="1485216" y="1992429"/>
            <a:ext cx="4626827" cy="3575275"/>
          </a:xfrm>
          <a:prstGeom prst="rect">
            <a:avLst/>
          </a:prstGeom>
        </p:spPr>
      </p:pic>
      <p:pic>
        <p:nvPicPr>
          <p:cNvPr id="8" name="Picture 7" descr="Table&#10;&#10;Description automatically generated">
            <a:extLst>
              <a:ext uri="{FF2B5EF4-FFF2-40B4-BE49-F238E27FC236}">
                <a16:creationId xmlns:a16="http://schemas.microsoft.com/office/drawing/2014/main" id="{FE8B7BCE-2AF4-BDF1-4DB9-65F30BDD1B9F}"/>
              </a:ext>
            </a:extLst>
          </p:cNvPr>
          <p:cNvPicPr>
            <a:picLocks noChangeAspect="1"/>
          </p:cNvPicPr>
          <p:nvPr/>
        </p:nvPicPr>
        <p:blipFill>
          <a:blip r:embed="rId3"/>
          <a:stretch>
            <a:fillRect/>
          </a:stretch>
        </p:blipFill>
        <p:spPr>
          <a:xfrm>
            <a:off x="6862813" y="1957891"/>
            <a:ext cx="3936732" cy="3587314"/>
          </a:xfrm>
          <a:prstGeom prst="rect">
            <a:avLst/>
          </a:prstGeom>
        </p:spPr>
      </p:pic>
    </p:spTree>
    <p:extLst>
      <p:ext uri="{BB962C8B-B14F-4D97-AF65-F5344CB8AC3E}">
        <p14:creationId xmlns:p14="http://schemas.microsoft.com/office/powerpoint/2010/main" val="50783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519764" y="1299411"/>
            <a:ext cx="11203806" cy="5236144"/>
          </a:xfrm>
        </p:spPr>
        <p:txBody>
          <a:bodyPr>
            <a:normAutofit/>
          </a:bodyPr>
          <a:lstStyle/>
          <a:p>
            <a:pPr lvl="1"/>
            <a:r>
              <a:rPr lang="en-IN" sz="2000" b="1" dirty="0"/>
              <a:t>From the context of no. of traffic police:</a:t>
            </a:r>
          </a:p>
          <a:p>
            <a:pPr lvl="1"/>
            <a:endParaRPr lang="en-IN" sz="2000" b="1" dirty="0"/>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194561" y="5754302"/>
            <a:ext cx="8393228"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Total no of traffic police should not be the parameter as above a threshold of no. of traffic police the accident number are very less</a:t>
            </a:r>
          </a:p>
        </p:txBody>
      </p:sp>
      <p:pic>
        <p:nvPicPr>
          <p:cNvPr id="6" name="Picture 5" descr="Chart&#10;&#10;Description automatically generated">
            <a:extLst>
              <a:ext uri="{FF2B5EF4-FFF2-40B4-BE49-F238E27FC236}">
                <a16:creationId xmlns:a16="http://schemas.microsoft.com/office/drawing/2014/main" id="{9B625394-4D62-7CDA-326E-EC345896E7C9}"/>
              </a:ext>
            </a:extLst>
          </p:cNvPr>
          <p:cNvPicPr>
            <a:picLocks noChangeAspect="1"/>
          </p:cNvPicPr>
          <p:nvPr/>
        </p:nvPicPr>
        <p:blipFill>
          <a:blip r:embed="rId2"/>
          <a:stretch>
            <a:fillRect/>
          </a:stretch>
        </p:blipFill>
        <p:spPr>
          <a:xfrm>
            <a:off x="7855618" y="1588168"/>
            <a:ext cx="3521443" cy="3469499"/>
          </a:xfrm>
          <a:prstGeom prst="rect">
            <a:avLst/>
          </a:prstGeom>
        </p:spPr>
      </p:pic>
      <p:pic>
        <p:nvPicPr>
          <p:cNvPr id="9" name="Picture 8" descr="Map&#10;&#10;Description automatically generated">
            <a:extLst>
              <a:ext uri="{FF2B5EF4-FFF2-40B4-BE49-F238E27FC236}">
                <a16:creationId xmlns:a16="http://schemas.microsoft.com/office/drawing/2014/main" id="{A8DBA743-36D3-6544-C5C7-5057F57704CD}"/>
              </a:ext>
            </a:extLst>
          </p:cNvPr>
          <p:cNvPicPr>
            <a:picLocks noChangeAspect="1"/>
          </p:cNvPicPr>
          <p:nvPr/>
        </p:nvPicPr>
        <p:blipFill>
          <a:blip r:embed="rId3"/>
          <a:stretch>
            <a:fillRect/>
          </a:stretch>
        </p:blipFill>
        <p:spPr>
          <a:xfrm>
            <a:off x="385242" y="1914729"/>
            <a:ext cx="3451142" cy="2695771"/>
          </a:xfrm>
          <a:prstGeom prst="rect">
            <a:avLst/>
          </a:prstGeom>
        </p:spPr>
      </p:pic>
      <p:pic>
        <p:nvPicPr>
          <p:cNvPr id="12" name="Picture 11" descr="Map&#10;&#10;Description automatically generated">
            <a:extLst>
              <a:ext uri="{FF2B5EF4-FFF2-40B4-BE49-F238E27FC236}">
                <a16:creationId xmlns:a16="http://schemas.microsoft.com/office/drawing/2014/main" id="{9866A1C6-B9BB-6844-23C7-975FA3CB88CE}"/>
              </a:ext>
            </a:extLst>
          </p:cNvPr>
          <p:cNvPicPr>
            <a:picLocks noChangeAspect="1"/>
          </p:cNvPicPr>
          <p:nvPr/>
        </p:nvPicPr>
        <p:blipFill>
          <a:blip r:embed="rId4"/>
          <a:stretch>
            <a:fillRect/>
          </a:stretch>
        </p:blipFill>
        <p:spPr>
          <a:xfrm>
            <a:off x="3962779" y="2579570"/>
            <a:ext cx="3718182" cy="2873141"/>
          </a:xfrm>
          <a:prstGeom prst="rect">
            <a:avLst/>
          </a:prstGeom>
        </p:spPr>
      </p:pic>
    </p:spTree>
    <p:extLst>
      <p:ext uri="{BB962C8B-B14F-4D97-AF65-F5344CB8AC3E}">
        <p14:creationId xmlns:p14="http://schemas.microsoft.com/office/powerpoint/2010/main" val="174420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519764" y="1299411"/>
            <a:ext cx="11203806" cy="5236144"/>
          </a:xfrm>
        </p:spPr>
        <p:txBody>
          <a:bodyPr>
            <a:normAutofit/>
          </a:bodyPr>
          <a:lstStyle/>
          <a:p>
            <a:pPr lvl="1"/>
            <a:r>
              <a:rPr lang="en-IN" sz="2000" b="1" dirty="0"/>
              <a:t>Hotspot analysis:</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194561" y="5754302"/>
            <a:ext cx="8393228"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This is the study area of Miyapur, Hyderabad, where the Kernel density tool is used and it is showing the heat map of the risky zone around 50 meter radius</a:t>
            </a:r>
          </a:p>
        </p:txBody>
      </p:sp>
      <p:pic>
        <p:nvPicPr>
          <p:cNvPr id="5" name="Picture 4" descr="Map&#10;&#10;Description automatically generated with medium confidence">
            <a:extLst>
              <a:ext uri="{FF2B5EF4-FFF2-40B4-BE49-F238E27FC236}">
                <a16:creationId xmlns:a16="http://schemas.microsoft.com/office/drawing/2014/main" id="{5F3B216B-995E-C614-5D1D-82E3438233C0}"/>
              </a:ext>
            </a:extLst>
          </p:cNvPr>
          <p:cNvPicPr>
            <a:picLocks noChangeAspect="1"/>
          </p:cNvPicPr>
          <p:nvPr/>
        </p:nvPicPr>
        <p:blipFill>
          <a:blip r:embed="rId2"/>
          <a:stretch>
            <a:fillRect/>
          </a:stretch>
        </p:blipFill>
        <p:spPr>
          <a:xfrm>
            <a:off x="5802616" y="1905275"/>
            <a:ext cx="5478191" cy="3434340"/>
          </a:xfrm>
          <a:prstGeom prst="rect">
            <a:avLst/>
          </a:prstGeom>
        </p:spPr>
      </p:pic>
      <p:pic>
        <p:nvPicPr>
          <p:cNvPr id="13" name="Picture 12" descr="Diagram&#10;&#10;Description automatically generated">
            <a:extLst>
              <a:ext uri="{FF2B5EF4-FFF2-40B4-BE49-F238E27FC236}">
                <a16:creationId xmlns:a16="http://schemas.microsoft.com/office/drawing/2014/main" id="{76385CBE-4FCA-4864-09EA-85092FD580A0}"/>
              </a:ext>
            </a:extLst>
          </p:cNvPr>
          <p:cNvPicPr>
            <a:picLocks noChangeAspect="1"/>
          </p:cNvPicPr>
          <p:nvPr/>
        </p:nvPicPr>
        <p:blipFill>
          <a:blip r:embed="rId3"/>
          <a:stretch>
            <a:fillRect/>
          </a:stretch>
        </p:blipFill>
        <p:spPr>
          <a:xfrm>
            <a:off x="726437" y="1886552"/>
            <a:ext cx="4629577" cy="3577400"/>
          </a:xfrm>
          <a:prstGeom prst="rect">
            <a:avLst/>
          </a:prstGeom>
        </p:spPr>
      </p:pic>
    </p:spTree>
    <p:extLst>
      <p:ext uri="{BB962C8B-B14F-4D97-AF65-F5344CB8AC3E}">
        <p14:creationId xmlns:p14="http://schemas.microsoft.com/office/powerpoint/2010/main" val="1310589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519764" y="1299411"/>
            <a:ext cx="11203806" cy="5236144"/>
          </a:xfrm>
        </p:spPr>
        <p:txBody>
          <a:bodyPr>
            <a:normAutofit/>
          </a:bodyPr>
          <a:lstStyle/>
          <a:p>
            <a:pPr lvl="1"/>
            <a:r>
              <a:rPr lang="en-IN" sz="2000" b="1" dirty="0"/>
              <a:t>Hotspot analysis:</a:t>
            </a:r>
          </a:p>
        </p:txBody>
      </p:sp>
      <p:sp>
        <p:nvSpPr>
          <p:cNvPr id="10" name="Rectangle: Rounded Corners 9">
            <a:extLst>
              <a:ext uri="{FF2B5EF4-FFF2-40B4-BE49-F238E27FC236}">
                <a16:creationId xmlns:a16="http://schemas.microsoft.com/office/drawing/2014/main" id="{80117FDA-5835-BB49-044C-A84514E9D838}"/>
              </a:ext>
            </a:extLst>
          </p:cNvPr>
          <p:cNvSpPr/>
          <p:nvPr/>
        </p:nvSpPr>
        <p:spPr>
          <a:xfrm>
            <a:off x="2194561" y="5621154"/>
            <a:ext cx="8393228" cy="96252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b="1" dirty="0"/>
              <a:t>This is the study area of </a:t>
            </a:r>
            <a:r>
              <a:rPr lang="en-IN" b="1" dirty="0" err="1"/>
              <a:t>Belda</a:t>
            </a:r>
            <a:r>
              <a:rPr lang="en-IN" b="1" dirty="0"/>
              <a:t>, West Bengal where the Kernel density tool is used and it is showing the heat map of the risky zone around 100 meter radius</a:t>
            </a:r>
          </a:p>
        </p:txBody>
      </p:sp>
      <p:pic>
        <p:nvPicPr>
          <p:cNvPr id="6" name="Picture 5" descr="A picture containing diagram&#10;&#10;Description automatically generated">
            <a:extLst>
              <a:ext uri="{FF2B5EF4-FFF2-40B4-BE49-F238E27FC236}">
                <a16:creationId xmlns:a16="http://schemas.microsoft.com/office/drawing/2014/main" id="{42A82601-4E91-37DA-C1BF-F7F8B2AEA834}"/>
              </a:ext>
            </a:extLst>
          </p:cNvPr>
          <p:cNvPicPr>
            <a:picLocks noChangeAspect="1"/>
          </p:cNvPicPr>
          <p:nvPr/>
        </p:nvPicPr>
        <p:blipFill>
          <a:blip r:embed="rId2"/>
          <a:stretch>
            <a:fillRect/>
          </a:stretch>
        </p:blipFill>
        <p:spPr>
          <a:xfrm>
            <a:off x="6442227" y="1655544"/>
            <a:ext cx="4965501" cy="3749039"/>
          </a:xfrm>
          <a:prstGeom prst="rect">
            <a:avLst/>
          </a:prstGeom>
        </p:spPr>
      </p:pic>
      <p:pic>
        <p:nvPicPr>
          <p:cNvPr id="8" name="Picture 7" descr="Diagram&#10;&#10;Description automatically generated">
            <a:extLst>
              <a:ext uri="{FF2B5EF4-FFF2-40B4-BE49-F238E27FC236}">
                <a16:creationId xmlns:a16="http://schemas.microsoft.com/office/drawing/2014/main" id="{ED773948-11A0-6096-CEB6-893A1F954143}"/>
              </a:ext>
            </a:extLst>
          </p:cNvPr>
          <p:cNvPicPr>
            <a:picLocks noChangeAspect="1"/>
          </p:cNvPicPr>
          <p:nvPr/>
        </p:nvPicPr>
        <p:blipFill>
          <a:blip r:embed="rId3"/>
          <a:stretch>
            <a:fillRect/>
          </a:stretch>
        </p:blipFill>
        <p:spPr>
          <a:xfrm>
            <a:off x="1167582" y="1674796"/>
            <a:ext cx="4988717" cy="3854917"/>
          </a:xfrm>
          <a:prstGeom prst="rect">
            <a:avLst/>
          </a:prstGeom>
        </p:spPr>
      </p:pic>
    </p:spTree>
    <p:extLst>
      <p:ext uri="{BB962C8B-B14F-4D97-AF65-F5344CB8AC3E}">
        <p14:creationId xmlns:p14="http://schemas.microsoft.com/office/powerpoint/2010/main" val="202839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E121-0514-F905-BED4-856C91139A09}"/>
              </a:ext>
            </a:extLst>
          </p:cNvPr>
          <p:cNvSpPr>
            <a:spLocks noGrp="1"/>
          </p:cNvSpPr>
          <p:nvPr>
            <p:ph type="title"/>
          </p:nvPr>
        </p:nvSpPr>
        <p:spPr>
          <a:xfrm>
            <a:off x="2298513" y="473804"/>
            <a:ext cx="7729728" cy="883359"/>
          </a:xfrm>
        </p:spPr>
        <p:txBody>
          <a:bodyPr/>
          <a:lstStyle/>
          <a:p>
            <a:r>
              <a:rPr lang="en-IN" dirty="0"/>
              <a:t>Conclusion</a:t>
            </a:r>
          </a:p>
        </p:txBody>
      </p:sp>
      <p:sp>
        <p:nvSpPr>
          <p:cNvPr id="3" name="Content Placeholder 2">
            <a:extLst>
              <a:ext uri="{FF2B5EF4-FFF2-40B4-BE49-F238E27FC236}">
                <a16:creationId xmlns:a16="http://schemas.microsoft.com/office/drawing/2014/main" id="{D43E43E3-AD34-645F-5CF4-0BD415AA05D4}"/>
              </a:ext>
            </a:extLst>
          </p:cNvPr>
          <p:cNvSpPr>
            <a:spLocks noGrp="1"/>
          </p:cNvSpPr>
          <p:nvPr>
            <p:ph idx="1"/>
          </p:nvPr>
        </p:nvSpPr>
        <p:spPr>
          <a:xfrm>
            <a:off x="1068404" y="1953928"/>
            <a:ext cx="10019900" cy="4292868"/>
          </a:xfrm>
        </p:spPr>
        <p:txBody>
          <a:bodyPr/>
          <a:lstStyle/>
          <a:p>
            <a:r>
              <a:rPr lang="en-IN" b="1" dirty="0"/>
              <a:t>In conclusion we can say there can be more plenty of things can be done using GIS tools  in road accident reduction and road safety measures like:-</a:t>
            </a:r>
          </a:p>
          <a:p>
            <a:pPr lvl="2"/>
            <a:endParaRPr lang="en-IN" dirty="0"/>
          </a:p>
          <a:p>
            <a:pPr lvl="2"/>
            <a:r>
              <a:rPr lang="en-IN" b="1" dirty="0"/>
              <a:t>Accident prone zone area notification in online mapping services.</a:t>
            </a:r>
          </a:p>
          <a:p>
            <a:pPr lvl="2"/>
            <a:r>
              <a:rPr lang="en-IN" b="1" dirty="0"/>
              <a:t>Database manage of road accidents and road safety .</a:t>
            </a:r>
          </a:p>
          <a:p>
            <a:pPr lvl="2"/>
            <a:r>
              <a:rPr lang="en-IN" b="1" dirty="0"/>
              <a:t>Can be found more effective and risk free root way for prevent road accidents by feeding the shapes of the roads.</a:t>
            </a:r>
          </a:p>
          <a:p>
            <a:pPr lvl="2"/>
            <a:endParaRPr lang="en-IN" b="1" dirty="0"/>
          </a:p>
          <a:p>
            <a:pPr lvl="2"/>
            <a:endParaRPr lang="en-IN" dirty="0"/>
          </a:p>
        </p:txBody>
      </p:sp>
    </p:spTree>
    <p:extLst>
      <p:ext uri="{BB962C8B-B14F-4D97-AF65-F5344CB8AC3E}">
        <p14:creationId xmlns:p14="http://schemas.microsoft.com/office/powerpoint/2010/main" val="315512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6BA7-598A-BBD7-F7ED-6FB66DDE36F5}"/>
              </a:ext>
            </a:extLst>
          </p:cNvPr>
          <p:cNvSpPr>
            <a:spLocks noGrp="1"/>
          </p:cNvSpPr>
          <p:nvPr>
            <p:ph type="title"/>
          </p:nvPr>
        </p:nvSpPr>
        <p:spPr>
          <a:xfrm>
            <a:off x="2231136" y="964692"/>
            <a:ext cx="7729728" cy="835232"/>
          </a:xfrm>
        </p:spPr>
        <p:txBody>
          <a:bodyPr/>
          <a:lstStyle/>
          <a:p>
            <a:r>
              <a:rPr lang="en-IN" dirty="0"/>
              <a:t>Reference</a:t>
            </a:r>
          </a:p>
        </p:txBody>
      </p:sp>
      <p:sp>
        <p:nvSpPr>
          <p:cNvPr id="3" name="Content Placeholder 2">
            <a:extLst>
              <a:ext uri="{FF2B5EF4-FFF2-40B4-BE49-F238E27FC236}">
                <a16:creationId xmlns:a16="http://schemas.microsoft.com/office/drawing/2014/main" id="{B5C55E49-27FA-BBB4-9DA1-2CAF03C69260}"/>
              </a:ext>
            </a:extLst>
          </p:cNvPr>
          <p:cNvSpPr>
            <a:spLocks noGrp="1"/>
          </p:cNvSpPr>
          <p:nvPr>
            <p:ph idx="1"/>
          </p:nvPr>
        </p:nvSpPr>
        <p:spPr>
          <a:xfrm>
            <a:off x="1828800" y="2300438"/>
            <a:ext cx="8961120" cy="3439589"/>
          </a:xfrm>
        </p:spPr>
        <p:txBody>
          <a:bodyPr>
            <a:normAutofit fontScale="92500" lnSpcReduction="20000"/>
          </a:bodyPr>
          <a:lstStyle/>
          <a:p>
            <a:r>
              <a:rPr lang="en-IN" b="0" i="0" dirty="0">
                <a:effectLst/>
                <a:latin typeface="Arial" panose="020B0604020202020204" pitchFamily="34" charset="0"/>
              </a:rPr>
              <a:t>Esri documentation: Up-to-date documentation for </a:t>
            </a:r>
            <a:r>
              <a:rPr lang="en-IN" b="0" i="0" dirty="0" err="1">
                <a:effectLst/>
                <a:latin typeface="Arial" panose="020B0604020202020204" pitchFamily="34" charset="0"/>
              </a:rPr>
              <a:t>arcgis</a:t>
            </a:r>
            <a:r>
              <a:rPr lang="en-IN" b="0" i="0" dirty="0">
                <a:effectLst/>
                <a:latin typeface="Arial" panose="020B0604020202020204" pitchFamily="34" charset="0"/>
              </a:rPr>
              <a:t> and more. (n.d.). </a:t>
            </a:r>
            <a:r>
              <a:rPr lang="en-IN" b="0" i="0" dirty="0">
                <a:effectLst/>
                <a:latin typeface="Arial" panose="020B0604020202020204" pitchFamily="34" charset="0"/>
                <a:hlinkClick r:id="rId2"/>
              </a:rPr>
              <a:t>https://doc.arcgis.com/en/</a:t>
            </a:r>
            <a:endParaRPr lang="en-IN" b="0" i="0" dirty="0">
              <a:effectLst/>
              <a:latin typeface="Arial" panose="020B0604020202020204" pitchFamily="34" charset="0"/>
            </a:endParaRPr>
          </a:p>
          <a:p>
            <a:r>
              <a:rPr lang="en-IN" b="0" i="0" dirty="0">
                <a:effectLst/>
                <a:latin typeface="Arial" panose="020B0604020202020204" pitchFamily="34" charset="0"/>
              </a:rPr>
              <a:t>India population. (n.d.). https://www.populationu.com/india-population</a:t>
            </a:r>
            <a:br>
              <a:rPr lang="en-IN" dirty="0"/>
            </a:br>
            <a:r>
              <a:rPr lang="en-IN" b="0" i="0" dirty="0">
                <a:effectLst/>
                <a:latin typeface="Arial" panose="020B0604020202020204" pitchFamily="34" charset="0"/>
              </a:rPr>
              <a:t>Khan, M., Mir, I., Faheem, M. I., &amp; </a:t>
            </a:r>
            <a:r>
              <a:rPr lang="en-IN" b="0" i="0" dirty="0" err="1">
                <a:effectLst/>
                <a:latin typeface="Arial" panose="020B0604020202020204" pitchFamily="34" charset="0"/>
              </a:rPr>
              <a:t>Aquil</a:t>
            </a:r>
            <a:r>
              <a:rPr lang="en-IN" b="0" i="0" dirty="0">
                <a:effectLst/>
                <a:latin typeface="Arial" panose="020B0604020202020204" pitchFamily="34" charset="0"/>
              </a:rPr>
              <a:t>, M. (2018). </a:t>
            </a:r>
            <a:r>
              <a:rPr lang="en-IN" b="0" i="0" dirty="0" err="1">
                <a:effectLst/>
                <a:latin typeface="Arial" panose="020B0604020202020204" pitchFamily="34" charset="0"/>
              </a:rPr>
              <a:t>Gis</a:t>
            </a:r>
            <a:r>
              <a:rPr lang="en-IN" b="0" i="0" dirty="0">
                <a:effectLst/>
                <a:latin typeface="Arial" panose="020B0604020202020204" pitchFamily="34" charset="0"/>
              </a:rPr>
              <a:t> based spatial analysis of urban </a:t>
            </a:r>
            <a:r>
              <a:rPr lang="en-IN" b="0" i="0" dirty="0" err="1">
                <a:effectLst/>
                <a:latin typeface="Arial" panose="020B0604020202020204" pitchFamily="34" charset="0"/>
              </a:rPr>
              <a:t>trafficaccidents</a:t>
            </a:r>
            <a:r>
              <a:rPr lang="en-IN" b="0" i="0" dirty="0">
                <a:effectLst/>
                <a:latin typeface="Arial" panose="020B0604020202020204" pitchFamily="34" charset="0"/>
              </a:rPr>
              <a:t>. 8, 270–279.</a:t>
            </a:r>
          </a:p>
          <a:p>
            <a:r>
              <a:rPr lang="en-IN" b="0" i="0" dirty="0" err="1">
                <a:effectLst/>
                <a:latin typeface="Arial" panose="020B0604020202020204" pitchFamily="34" charset="0"/>
              </a:rPr>
              <a:t>Netek</a:t>
            </a:r>
            <a:r>
              <a:rPr lang="en-IN" b="0" i="0" dirty="0">
                <a:effectLst/>
                <a:latin typeface="Arial" panose="020B0604020202020204" pitchFamily="34" charset="0"/>
              </a:rPr>
              <a:t>, R., Pour, T., &amp; </a:t>
            </a:r>
            <a:r>
              <a:rPr lang="en-IN" b="0" i="0" dirty="0" err="1">
                <a:effectLst/>
                <a:latin typeface="Arial" panose="020B0604020202020204" pitchFamily="34" charset="0"/>
              </a:rPr>
              <a:t>Slezakova</a:t>
            </a:r>
            <a:r>
              <a:rPr lang="en-IN" b="0" i="0" dirty="0">
                <a:effectLst/>
                <a:latin typeface="Arial" panose="020B0604020202020204" pitchFamily="34" charset="0"/>
              </a:rPr>
              <a:t>, R. (2018). Open Geosciences, 10(1), 367–384. </a:t>
            </a:r>
            <a:r>
              <a:rPr lang="en-IN" b="0" i="0" dirty="0">
                <a:effectLst/>
                <a:latin typeface="Arial" panose="020B0604020202020204" pitchFamily="34" charset="0"/>
                <a:hlinkClick r:id="rId3"/>
              </a:rPr>
              <a:t>https://doi.org/doi:10.1515/geo-2018-0029</a:t>
            </a:r>
            <a:endParaRPr lang="en-IN" b="0" i="0" dirty="0">
              <a:effectLst/>
              <a:latin typeface="Arial" panose="020B0604020202020204" pitchFamily="34" charset="0"/>
            </a:endParaRPr>
          </a:p>
          <a:p>
            <a:r>
              <a:rPr lang="en-IN" b="0" i="0" dirty="0">
                <a:effectLst/>
                <a:latin typeface="Arial" panose="020B0604020202020204" pitchFamily="34" charset="0"/>
              </a:rPr>
              <a:t>Road accident in india,2021. (2022). 8, 270–279.</a:t>
            </a:r>
          </a:p>
          <a:p>
            <a:r>
              <a:rPr lang="en-IN" b="0" i="0" dirty="0">
                <a:effectLst/>
                <a:latin typeface="Arial" panose="020B0604020202020204" pitchFamily="34" charset="0"/>
              </a:rPr>
              <a:t>Singh, S. K. (2017). Road traffic accidents in </a:t>
            </a:r>
            <a:r>
              <a:rPr lang="en-IN" b="0" i="0" dirty="0" err="1">
                <a:effectLst/>
                <a:latin typeface="Arial" panose="020B0604020202020204" pitchFamily="34" charset="0"/>
              </a:rPr>
              <a:t>india</a:t>
            </a:r>
            <a:r>
              <a:rPr lang="en-IN" b="0" i="0" dirty="0">
                <a:effectLst/>
                <a:latin typeface="Arial" panose="020B0604020202020204" pitchFamily="34" charset="0"/>
              </a:rPr>
              <a:t>: Issues and challenges [World Conference on</a:t>
            </a:r>
          </a:p>
          <a:p>
            <a:r>
              <a:rPr lang="en-IN" b="0" i="0" dirty="0">
                <a:effectLst/>
                <a:latin typeface="Arial" panose="020B0604020202020204" pitchFamily="34" charset="0"/>
              </a:rPr>
              <a:t>Transport Research - WCTR 2016 Shanghai. 10-15 July 2016]. Transportation Research</a:t>
            </a:r>
            <a:br>
              <a:rPr lang="en-IN" dirty="0"/>
            </a:br>
            <a:r>
              <a:rPr lang="en-IN" b="0" i="0" dirty="0">
                <a:effectLst/>
                <a:latin typeface="Arial" panose="020B0604020202020204" pitchFamily="34" charset="0"/>
              </a:rPr>
              <a:t>Procedia, 25, 4708–4719. https://doi.org/https://doi.org/10.1016/j.trpro.2017.05.484</a:t>
            </a:r>
            <a:br>
              <a:rPr lang="en-IN" dirty="0"/>
            </a:br>
            <a:endParaRPr lang="en-IN" dirty="0"/>
          </a:p>
        </p:txBody>
      </p:sp>
    </p:spTree>
    <p:extLst>
      <p:ext uri="{BB962C8B-B14F-4D97-AF65-F5344CB8AC3E}">
        <p14:creationId xmlns:p14="http://schemas.microsoft.com/office/powerpoint/2010/main" val="374750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iNTRODUCTION</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a:lnSpc>
                <a:spcPct val="150000"/>
              </a:lnSpc>
            </a:pPr>
            <a:r>
              <a:rPr lang="en-US" sz="2000" b="0" i="0" dirty="0">
                <a:solidFill>
                  <a:srgbClr val="374151"/>
                </a:solidFill>
                <a:effectLst/>
                <a:latin typeface="Söhne"/>
              </a:rPr>
              <a:t>Road accidents are a major concern in today's world, causing loss of lives and property. With the increasing number of vehicles on the road, the risk of accidents is also increasing. Therefore, it is necessary to analyze road accidents to understand their causes and to identify the hotspots where they frequently occur.</a:t>
            </a:r>
          </a:p>
          <a:p>
            <a:pPr>
              <a:lnSpc>
                <a:spcPct val="150000"/>
              </a:lnSpc>
            </a:pPr>
            <a:r>
              <a:rPr lang="en-US" sz="2000" dirty="0">
                <a:solidFill>
                  <a:srgbClr val="374151"/>
                </a:solidFill>
                <a:latin typeface="Söhne"/>
              </a:rPr>
              <a:t>GIS can be a very crucial tool to handle and keep track all the statistics. </a:t>
            </a:r>
            <a:r>
              <a:rPr lang="en-US" sz="2000" b="0" i="0" dirty="0">
                <a:solidFill>
                  <a:srgbClr val="374151"/>
                </a:solidFill>
                <a:effectLst/>
                <a:latin typeface="Söhne"/>
              </a:rPr>
              <a:t>GIS or Geographic Information System is a powerful tool for analyzing spatial data which can be integrated with many decisive factors like total road length, population of that area, total no of traffic police in that place etc.</a:t>
            </a:r>
          </a:p>
          <a:p>
            <a:pPr>
              <a:lnSpc>
                <a:spcPct val="150000"/>
              </a:lnSpc>
            </a:pPr>
            <a:r>
              <a:rPr lang="en-US" sz="2000" b="0" i="0" dirty="0">
                <a:solidFill>
                  <a:srgbClr val="374151"/>
                </a:solidFill>
                <a:effectLst/>
                <a:latin typeface="Söhne"/>
              </a:rPr>
              <a:t>In this project I have discussed the use of GIS in road accident analysis and demonstrate how it can be used to visualize many statistics and to identify hotspots. </a:t>
            </a:r>
          </a:p>
          <a:p>
            <a:pPr marL="0" indent="0">
              <a:lnSpc>
                <a:spcPct val="150000"/>
              </a:lnSpc>
              <a:buNone/>
            </a:pPr>
            <a:endParaRPr lang="en-IN" sz="2000" dirty="0"/>
          </a:p>
        </p:txBody>
      </p:sp>
    </p:spTree>
    <p:extLst>
      <p:ext uri="{BB962C8B-B14F-4D97-AF65-F5344CB8AC3E}">
        <p14:creationId xmlns:p14="http://schemas.microsoft.com/office/powerpoint/2010/main" val="429261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4E1F2-D6FC-D5F4-AEC8-141BF12C27B7}"/>
              </a:ext>
            </a:extLst>
          </p:cNvPr>
          <p:cNvSpPr>
            <a:spLocks noGrp="1"/>
          </p:cNvSpPr>
          <p:nvPr>
            <p:ph idx="1"/>
          </p:nvPr>
        </p:nvSpPr>
        <p:spPr>
          <a:xfrm>
            <a:off x="2029006" y="2801674"/>
            <a:ext cx="7729728" cy="3101983"/>
          </a:xfrm>
        </p:spPr>
        <p:txBody>
          <a:bodyPr>
            <a:normAutofit/>
          </a:bodyPr>
          <a:lstStyle/>
          <a:p>
            <a:pPr marL="0" indent="0" algn="ctr">
              <a:buNone/>
            </a:pPr>
            <a:r>
              <a:rPr lang="en-IN" sz="6600" b="1" dirty="0"/>
              <a:t>Thank You </a:t>
            </a:r>
          </a:p>
        </p:txBody>
      </p:sp>
    </p:spTree>
    <p:extLst>
      <p:ext uri="{BB962C8B-B14F-4D97-AF65-F5344CB8AC3E}">
        <p14:creationId xmlns:p14="http://schemas.microsoft.com/office/powerpoint/2010/main" val="161401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a:t>Study Area</a:t>
            </a:r>
          </a:p>
        </p:txBody>
      </p:sp>
      <p:pic>
        <p:nvPicPr>
          <p:cNvPr id="5" name="Content Placeholder 4" descr="Map&#10;&#10;Description automatically generated">
            <a:extLst>
              <a:ext uri="{FF2B5EF4-FFF2-40B4-BE49-F238E27FC236}">
                <a16:creationId xmlns:a16="http://schemas.microsoft.com/office/drawing/2014/main" id="{65BC82E3-9031-2AA9-548D-53E32B0908FE}"/>
              </a:ext>
            </a:extLst>
          </p:cNvPr>
          <p:cNvPicPr>
            <a:picLocks noGrp="1" noChangeAspect="1"/>
          </p:cNvPicPr>
          <p:nvPr>
            <p:ph idx="1"/>
          </p:nvPr>
        </p:nvPicPr>
        <p:blipFill>
          <a:blip r:embed="rId2"/>
          <a:stretch>
            <a:fillRect/>
          </a:stretch>
        </p:blipFill>
        <p:spPr>
          <a:xfrm>
            <a:off x="838909" y="1750059"/>
            <a:ext cx="4799891" cy="3709006"/>
          </a:xfrm>
        </p:spPr>
      </p:pic>
      <p:pic>
        <p:nvPicPr>
          <p:cNvPr id="7" name="Picture 6" descr="Diagram&#10;&#10;Description automatically generated">
            <a:extLst>
              <a:ext uri="{FF2B5EF4-FFF2-40B4-BE49-F238E27FC236}">
                <a16:creationId xmlns:a16="http://schemas.microsoft.com/office/drawing/2014/main" id="{D3A06EEA-9EAD-3134-A3C2-89B984BFCC1D}"/>
              </a:ext>
            </a:extLst>
          </p:cNvPr>
          <p:cNvPicPr>
            <a:picLocks noChangeAspect="1"/>
          </p:cNvPicPr>
          <p:nvPr/>
        </p:nvPicPr>
        <p:blipFill>
          <a:blip r:embed="rId3"/>
          <a:stretch>
            <a:fillRect/>
          </a:stretch>
        </p:blipFill>
        <p:spPr>
          <a:xfrm>
            <a:off x="6736071" y="1695236"/>
            <a:ext cx="4673609" cy="3611426"/>
          </a:xfrm>
          <a:prstGeom prst="rect">
            <a:avLst/>
          </a:prstGeom>
        </p:spPr>
      </p:pic>
      <p:sp>
        <p:nvSpPr>
          <p:cNvPr id="8" name="Rectangle: Rounded Corners 7">
            <a:extLst>
              <a:ext uri="{FF2B5EF4-FFF2-40B4-BE49-F238E27FC236}">
                <a16:creationId xmlns:a16="http://schemas.microsoft.com/office/drawing/2014/main" id="{61E81CC6-4A88-DEA9-0CB5-A13D2BB3AA3D}"/>
              </a:ext>
            </a:extLst>
          </p:cNvPr>
          <p:cNvSpPr/>
          <p:nvPr/>
        </p:nvSpPr>
        <p:spPr>
          <a:xfrm>
            <a:off x="833120" y="5689600"/>
            <a:ext cx="4815840" cy="721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rial" panose="020B0604020202020204" pitchFamily="34" charset="0"/>
                <a:cs typeface="Arial" panose="020B0604020202020204" pitchFamily="34" charset="0"/>
              </a:rPr>
              <a:t>India with its state boundary</a:t>
            </a:r>
          </a:p>
        </p:txBody>
      </p:sp>
      <p:sp>
        <p:nvSpPr>
          <p:cNvPr id="9" name="Rectangle: Rounded Corners 8">
            <a:extLst>
              <a:ext uri="{FF2B5EF4-FFF2-40B4-BE49-F238E27FC236}">
                <a16:creationId xmlns:a16="http://schemas.microsoft.com/office/drawing/2014/main" id="{5BCFEE53-84B1-9C1D-A26B-2070C7ADDF57}"/>
              </a:ext>
            </a:extLst>
          </p:cNvPr>
          <p:cNvSpPr/>
          <p:nvPr/>
        </p:nvSpPr>
        <p:spPr>
          <a:xfrm>
            <a:off x="6693301" y="5582118"/>
            <a:ext cx="4815840" cy="721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atin typeface="Arial" panose="020B0604020202020204" pitchFamily="34" charset="0"/>
                <a:cs typeface="Arial" panose="020B0604020202020204" pitchFamily="34" charset="0"/>
              </a:rPr>
              <a:t>Miyapur</a:t>
            </a:r>
            <a:r>
              <a:rPr lang="en-IN">
                <a:latin typeface="Arial" panose="020B0604020202020204" pitchFamily="34" charset="0"/>
                <a:cs typeface="Arial" panose="020B0604020202020204" pitchFamily="34" charset="0"/>
              </a:rPr>
              <a:t>, Hyderabad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8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a:t>Tools and Methods</a:t>
            </a:r>
          </a:p>
        </p:txBody>
      </p:sp>
      <p:sp>
        <p:nvSpPr>
          <p:cNvPr id="4" name="Content Placeholder 3">
            <a:extLst>
              <a:ext uri="{FF2B5EF4-FFF2-40B4-BE49-F238E27FC236}">
                <a16:creationId xmlns:a16="http://schemas.microsoft.com/office/drawing/2014/main" id="{0EF1E8B9-2246-DD2B-814C-46D965247CBB}"/>
              </a:ext>
            </a:extLst>
          </p:cNvPr>
          <p:cNvSpPr>
            <a:spLocks noGrp="1"/>
          </p:cNvSpPr>
          <p:nvPr>
            <p:ph idx="1"/>
          </p:nvPr>
        </p:nvSpPr>
        <p:spPr/>
        <p:txBody>
          <a:bodyPr/>
          <a:lstStyle/>
          <a:p>
            <a:endParaRPr lang="en-IN" dirty="0"/>
          </a:p>
        </p:txBody>
      </p:sp>
      <p:sp>
        <p:nvSpPr>
          <p:cNvPr id="6" name="Oval 5">
            <a:extLst>
              <a:ext uri="{FF2B5EF4-FFF2-40B4-BE49-F238E27FC236}">
                <a16:creationId xmlns:a16="http://schemas.microsoft.com/office/drawing/2014/main" id="{355363DF-5894-8B2C-60C1-B9517DE645F9}"/>
              </a:ext>
            </a:extLst>
          </p:cNvPr>
          <p:cNvSpPr/>
          <p:nvPr/>
        </p:nvSpPr>
        <p:spPr>
          <a:xfrm>
            <a:off x="4803005" y="3137836"/>
            <a:ext cx="2098307" cy="1963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rgbClr val="FFFF00"/>
                </a:solidFill>
              </a:rPr>
              <a:t>MS-Excel</a:t>
            </a:r>
          </a:p>
        </p:txBody>
      </p:sp>
      <p:sp>
        <p:nvSpPr>
          <p:cNvPr id="10" name="Oval 9">
            <a:extLst>
              <a:ext uri="{FF2B5EF4-FFF2-40B4-BE49-F238E27FC236}">
                <a16:creationId xmlns:a16="http://schemas.microsoft.com/office/drawing/2014/main" id="{F32BEF51-EBE3-4372-BF22-844A221DC06E}"/>
              </a:ext>
            </a:extLst>
          </p:cNvPr>
          <p:cNvSpPr/>
          <p:nvPr/>
        </p:nvSpPr>
        <p:spPr>
          <a:xfrm>
            <a:off x="1114925" y="2000451"/>
            <a:ext cx="2098307" cy="1963553"/>
          </a:xfrm>
          <a:prstGeom prst="ellipse">
            <a:avLst/>
          </a:prstGeom>
          <a:solidFill>
            <a:schemeClr val="accent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Python</a:t>
            </a:r>
          </a:p>
        </p:txBody>
      </p:sp>
      <p:sp>
        <p:nvSpPr>
          <p:cNvPr id="11" name="Oval 10">
            <a:extLst>
              <a:ext uri="{FF2B5EF4-FFF2-40B4-BE49-F238E27FC236}">
                <a16:creationId xmlns:a16="http://schemas.microsoft.com/office/drawing/2014/main" id="{E5A791F5-39BD-C232-3816-4FDC5BB3915B}"/>
              </a:ext>
            </a:extLst>
          </p:cNvPr>
          <p:cNvSpPr/>
          <p:nvPr/>
        </p:nvSpPr>
        <p:spPr>
          <a:xfrm>
            <a:off x="8399646" y="1873719"/>
            <a:ext cx="2098307" cy="1963553"/>
          </a:xfrm>
          <a:prstGeom prst="ellipse">
            <a:avLst/>
          </a:prstGeom>
          <a:solidFill>
            <a:srgbClr val="D7ADF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b="1" dirty="0">
                <a:solidFill>
                  <a:schemeClr val="tx1"/>
                </a:solidFill>
              </a:rPr>
              <a:t>GIS Tool</a:t>
            </a:r>
          </a:p>
          <a:p>
            <a:pPr algn="ctr"/>
            <a:r>
              <a:rPr lang="en-IN" sz="2000" b="1" dirty="0">
                <a:solidFill>
                  <a:schemeClr val="tx1"/>
                </a:solidFill>
              </a:rPr>
              <a:t>(ArcMap)</a:t>
            </a:r>
          </a:p>
        </p:txBody>
      </p:sp>
      <p:sp>
        <p:nvSpPr>
          <p:cNvPr id="12" name="Rectangle: Rounded Corners 11">
            <a:extLst>
              <a:ext uri="{FF2B5EF4-FFF2-40B4-BE49-F238E27FC236}">
                <a16:creationId xmlns:a16="http://schemas.microsoft.com/office/drawing/2014/main" id="{CCCC25DF-138E-D7BE-2083-39867BED893F}"/>
              </a:ext>
            </a:extLst>
          </p:cNvPr>
          <p:cNvSpPr/>
          <p:nvPr/>
        </p:nvSpPr>
        <p:spPr>
          <a:xfrm>
            <a:off x="654517" y="4071487"/>
            <a:ext cx="2983831" cy="12320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Used for initial data cleaning process</a:t>
            </a:r>
          </a:p>
        </p:txBody>
      </p:sp>
      <p:sp>
        <p:nvSpPr>
          <p:cNvPr id="14" name="Rectangle: Rounded Corners 13">
            <a:extLst>
              <a:ext uri="{FF2B5EF4-FFF2-40B4-BE49-F238E27FC236}">
                <a16:creationId xmlns:a16="http://schemas.microsoft.com/office/drawing/2014/main" id="{F70CCBE1-0FEC-5469-B947-72CC2DA923A2}"/>
              </a:ext>
            </a:extLst>
          </p:cNvPr>
          <p:cNvSpPr/>
          <p:nvPr/>
        </p:nvSpPr>
        <p:spPr>
          <a:xfrm>
            <a:off x="4435642" y="5231331"/>
            <a:ext cx="2983831" cy="1232033"/>
          </a:xfrm>
          <a:prstGeom prst="roundRect">
            <a:avLst/>
          </a:prstGeom>
          <a:solidFill>
            <a:schemeClr val="accent3">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Used for the initial analysis and initial plotting</a:t>
            </a:r>
          </a:p>
        </p:txBody>
      </p:sp>
      <p:sp>
        <p:nvSpPr>
          <p:cNvPr id="15" name="Rectangle: Rounded Corners 14">
            <a:extLst>
              <a:ext uri="{FF2B5EF4-FFF2-40B4-BE49-F238E27FC236}">
                <a16:creationId xmlns:a16="http://schemas.microsoft.com/office/drawing/2014/main" id="{6D4E4E45-86C9-0029-093F-F23281B3364C}"/>
              </a:ext>
            </a:extLst>
          </p:cNvPr>
          <p:cNvSpPr/>
          <p:nvPr/>
        </p:nvSpPr>
        <p:spPr>
          <a:xfrm>
            <a:off x="7956884" y="4093946"/>
            <a:ext cx="2983831" cy="1363578"/>
          </a:xfrm>
          <a:prstGeom prst="round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Different symbiology visualisation of different attributes, hotspot analysis</a:t>
            </a:r>
          </a:p>
        </p:txBody>
      </p:sp>
    </p:spTree>
    <p:extLst>
      <p:ext uri="{BB962C8B-B14F-4D97-AF65-F5344CB8AC3E}">
        <p14:creationId xmlns:p14="http://schemas.microsoft.com/office/powerpoint/2010/main" val="4090509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a:t>Data</a:t>
            </a:r>
          </a:p>
        </p:txBody>
      </p:sp>
      <p:pic>
        <p:nvPicPr>
          <p:cNvPr id="5" name="Content Placeholder 4" descr="Badge 4 with solid fill">
            <a:extLst>
              <a:ext uri="{FF2B5EF4-FFF2-40B4-BE49-F238E27FC236}">
                <a16:creationId xmlns:a16="http://schemas.microsoft.com/office/drawing/2014/main" id="{305CBA14-8A99-0276-760F-001473E6A01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77632" y="4071261"/>
            <a:ext cx="914400" cy="914400"/>
          </a:xfrm>
        </p:spPr>
      </p:pic>
      <p:pic>
        <p:nvPicPr>
          <p:cNvPr id="7" name="Graphic 6" descr="Badge 3 with solid fill">
            <a:extLst>
              <a:ext uri="{FF2B5EF4-FFF2-40B4-BE49-F238E27FC236}">
                <a16:creationId xmlns:a16="http://schemas.microsoft.com/office/drawing/2014/main" id="{FDC2E6D7-ACD9-17D3-AFF3-646B6030A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8665" y="3227142"/>
            <a:ext cx="914400" cy="914400"/>
          </a:xfrm>
          <a:prstGeom prst="rect">
            <a:avLst/>
          </a:prstGeom>
        </p:spPr>
      </p:pic>
      <p:pic>
        <p:nvPicPr>
          <p:cNvPr id="9" name="Graphic 8" descr="Badge 5 with solid fill">
            <a:extLst>
              <a:ext uri="{FF2B5EF4-FFF2-40B4-BE49-F238E27FC236}">
                <a16:creationId xmlns:a16="http://schemas.microsoft.com/office/drawing/2014/main" id="{3C188DDC-B6F0-3C27-3838-897CE229B6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8245" y="4879755"/>
            <a:ext cx="914400" cy="914400"/>
          </a:xfrm>
          <a:prstGeom prst="rect">
            <a:avLst/>
          </a:prstGeom>
        </p:spPr>
      </p:pic>
      <p:pic>
        <p:nvPicPr>
          <p:cNvPr id="11" name="Graphic 10" descr="Badge 1 with solid fill">
            <a:extLst>
              <a:ext uri="{FF2B5EF4-FFF2-40B4-BE49-F238E27FC236}">
                <a16:creationId xmlns:a16="http://schemas.microsoft.com/office/drawing/2014/main" id="{88D09BE7-13B5-DF8F-0030-F7BB0C99E0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3170" y="1566798"/>
            <a:ext cx="914400" cy="914400"/>
          </a:xfrm>
          <a:prstGeom prst="rect">
            <a:avLst/>
          </a:prstGeom>
        </p:spPr>
      </p:pic>
      <p:pic>
        <p:nvPicPr>
          <p:cNvPr id="13" name="Graphic 12" descr="Badge with solid fill">
            <a:extLst>
              <a:ext uri="{FF2B5EF4-FFF2-40B4-BE49-F238E27FC236}">
                <a16:creationId xmlns:a16="http://schemas.microsoft.com/office/drawing/2014/main" id="{3AE35435-AE39-279B-E865-94D9E251F8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69996" y="2390542"/>
            <a:ext cx="914400" cy="914400"/>
          </a:xfrm>
          <a:prstGeom prst="rect">
            <a:avLst/>
          </a:prstGeom>
        </p:spPr>
      </p:pic>
      <p:sp>
        <p:nvSpPr>
          <p:cNvPr id="14" name="Rectangle: Rounded Corners 13">
            <a:extLst>
              <a:ext uri="{FF2B5EF4-FFF2-40B4-BE49-F238E27FC236}">
                <a16:creationId xmlns:a16="http://schemas.microsoft.com/office/drawing/2014/main" id="{ED2A0422-6124-AA36-4132-BF43B741E994}"/>
              </a:ext>
            </a:extLst>
          </p:cNvPr>
          <p:cNvSpPr/>
          <p:nvPr/>
        </p:nvSpPr>
        <p:spPr>
          <a:xfrm>
            <a:off x="2485991" y="1655010"/>
            <a:ext cx="8026400" cy="67056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b="1" i="0" dirty="0">
                <a:solidFill>
                  <a:schemeClr val="bg1"/>
                </a:solidFill>
                <a:effectLst/>
                <a:latin typeface="Arial" panose="020B0604020202020204" pitchFamily="34" charset="0"/>
              </a:rPr>
              <a:t>Road accident data: This data comprise of state wise no of fatal accident of four years</a:t>
            </a:r>
            <a:endParaRPr lang="en-IN" b="1" dirty="0">
              <a:solidFill>
                <a:schemeClr val="bg1"/>
              </a:solidFill>
            </a:endParaRPr>
          </a:p>
        </p:txBody>
      </p:sp>
      <p:sp>
        <p:nvSpPr>
          <p:cNvPr id="15" name="Rectangle: Rounded Corners 14">
            <a:extLst>
              <a:ext uri="{FF2B5EF4-FFF2-40B4-BE49-F238E27FC236}">
                <a16:creationId xmlns:a16="http://schemas.microsoft.com/office/drawing/2014/main" id="{9F4B2603-E831-EE3E-8E04-7EF7C030BBC0}"/>
              </a:ext>
            </a:extLst>
          </p:cNvPr>
          <p:cNvSpPr/>
          <p:nvPr/>
        </p:nvSpPr>
        <p:spPr>
          <a:xfrm>
            <a:off x="2494012" y="3347453"/>
            <a:ext cx="8026400" cy="670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t>Road length data state wise (in km)</a:t>
            </a:r>
          </a:p>
        </p:txBody>
      </p:sp>
      <p:sp>
        <p:nvSpPr>
          <p:cNvPr id="16" name="Rectangle: Rounded Corners 15">
            <a:extLst>
              <a:ext uri="{FF2B5EF4-FFF2-40B4-BE49-F238E27FC236}">
                <a16:creationId xmlns:a16="http://schemas.microsoft.com/office/drawing/2014/main" id="{0CB855DB-6C4C-BEBB-C6E1-B58E1788F3E0}"/>
              </a:ext>
            </a:extLst>
          </p:cNvPr>
          <p:cNvSpPr/>
          <p:nvPr/>
        </p:nvSpPr>
        <p:spPr>
          <a:xfrm>
            <a:off x="2473158" y="4183246"/>
            <a:ext cx="8026400" cy="670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Total number of vehicles registered in each states</a:t>
            </a:r>
          </a:p>
        </p:txBody>
      </p:sp>
      <p:sp>
        <p:nvSpPr>
          <p:cNvPr id="17" name="Rectangle: Rounded Corners 16">
            <a:extLst>
              <a:ext uri="{FF2B5EF4-FFF2-40B4-BE49-F238E27FC236}">
                <a16:creationId xmlns:a16="http://schemas.microsoft.com/office/drawing/2014/main" id="{14D32BFA-A29F-8048-A42A-83F4FD15B980}"/>
              </a:ext>
            </a:extLst>
          </p:cNvPr>
          <p:cNvSpPr/>
          <p:nvPr/>
        </p:nvSpPr>
        <p:spPr>
          <a:xfrm>
            <a:off x="2452303" y="5038292"/>
            <a:ext cx="8026400" cy="6705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The data of number of traffic police in each state.</a:t>
            </a:r>
          </a:p>
        </p:txBody>
      </p:sp>
      <p:sp>
        <p:nvSpPr>
          <p:cNvPr id="18" name="Rectangle: Rounded Corners 17">
            <a:extLst>
              <a:ext uri="{FF2B5EF4-FFF2-40B4-BE49-F238E27FC236}">
                <a16:creationId xmlns:a16="http://schemas.microsoft.com/office/drawing/2014/main" id="{58EBBFCD-A645-20CE-7870-2CB741EC0067}"/>
              </a:ext>
            </a:extLst>
          </p:cNvPr>
          <p:cNvSpPr/>
          <p:nvPr/>
        </p:nvSpPr>
        <p:spPr>
          <a:xfrm>
            <a:off x="2484385" y="2490803"/>
            <a:ext cx="8026400" cy="6705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t>Indian Population data state wise</a:t>
            </a:r>
          </a:p>
        </p:txBody>
      </p:sp>
      <p:pic>
        <p:nvPicPr>
          <p:cNvPr id="20" name="Graphic 19" descr="Badge 6 with solid fill">
            <a:extLst>
              <a:ext uri="{FF2B5EF4-FFF2-40B4-BE49-F238E27FC236}">
                <a16:creationId xmlns:a16="http://schemas.microsoft.com/office/drawing/2014/main" id="{D9CA3D37-04D6-4548-9820-07D706FAAE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4060" y="5705376"/>
            <a:ext cx="914400" cy="914400"/>
          </a:xfrm>
          <a:prstGeom prst="rect">
            <a:avLst/>
          </a:prstGeom>
        </p:spPr>
      </p:pic>
      <p:sp>
        <p:nvSpPr>
          <p:cNvPr id="21" name="Rectangle: Rounded Corners 20">
            <a:extLst>
              <a:ext uri="{FF2B5EF4-FFF2-40B4-BE49-F238E27FC236}">
                <a16:creationId xmlns:a16="http://schemas.microsoft.com/office/drawing/2014/main" id="{FA4CF327-D0F5-11A7-016D-5077A69F7BF7}"/>
              </a:ext>
            </a:extLst>
          </p:cNvPr>
          <p:cNvSpPr/>
          <p:nvPr/>
        </p:nvSpPr>
        <p:spPr>
          <a:xfrm>
            <a:off x="2441073" y="5806709"/>
            <a:ext cx="8026400" cy="670560"/>
          </a:xfrm>
          <a:prstGeom prst="roundRect">
            <a:avLst/>
          </a:prstGeom>
          <a:solidFill>
            <a:schemeClr val="bg2">
              <a:lumMod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The accident point coordinate in Miyapur, Hyderabad</a:t>
            </a:r>
          </a:p>
        </p:txBody>
      </p:sp>
    </p:spTree>
    <p:extLst>
      <p:ext uri="{BB962C8B-B14F-4D97-AF65-F5344CB8AC3E}">
        <p14:creationId xmlns:p14="http://schemas.microsoft.com/office/powerpoint/2010/main" val="52228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a:t>Method and steps</a:t>
            </a:r>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fontScale="25000" lnSpcReduction="20000"/>
          </a:bodyPr>
          <a:lstStyle/>
          <a:p>
            <a:pPr lvl="1"/>
            <a:r>
              <a:rPr lang="en-US" sz="9600" b="0" i="0" dirty="0">
                <a:solidFill>
                  <a:srgbClr val="5D6879"/>
                </a:solidFill>
                <a:effectLst/>
                <a:latin typeface="Arial" panose="020B0604020202020204" pitchFamily="34" charset="0"/>
              </a:rPr>
              <a:t>Collect the data for road length, population, registered vehicles, and number of traffic</a:t>
            </a:r>
            <a:r>
              <a:rPr lang="en-US" sz="9600" dirty="0">
                <a:solidFill>
                  <a:srgbClr val="5D6879"/>
                </a:solidFill>
                <a:latin typeface="Courier New" panose="02070309020205020404" pitchFamily="49" charset="0"/>
              </a:rPr>
              <a:t> </a:t>
            </a:r>
            <a:r>
              <a:rPr lang="en-US" sz="9600" b="0" i="0" dirty="0">
                <a:solidFill>
                  <a:srgbClr val="5D6879"/>
                </a:solidFill>
                <a:effectLst/>
                <a:latin typeface="Arial" panose="020B0604020202020204" pitchFamily="34" charset="0"/>
              </a:rPr>
              <a:t>police from reliable sources.</a:t>
            </a:r>
            <a:endParaRPr lang="en-US" sz="9600" dirty="0">
              <a:solidFill>
                <a:srgbClr val="5D6879"/>
              </a:solidFill>
              <a:latin typeface="Courier New" panose="02070309020205020404" pitchFamily="49" charset="0"/>
            </a:endParaRPr>
          </a:p>
          <a:p>
            <a:pPr lvl="1"/>
            <a:r>
              <a:rPr lang="en-US" sz="9600" b="0" i="0" dirty="0">
                <a:solidFill>
                  <a:srgbClr val="5D6879"/>
                </a:solidFill>
                <a:effectLst/>
                <a:latin typeface="Arial" panose="020B0604020202020204" pitchFamily="34" charset="0"/>
              </a:rPr>
              <a:t>Collect the shape file for India from a reliable source.</a:t>
            </a:r>
          </a:p>
          <a:p>
            <a:pPr lvl="1"/>
            <a:r>
              <a:rPr lang="en-US" sz="9600" b="0" i="0" dirty="0">
                <a:solidFill>
                  <a:srgbClr val="5D6879"/>
                </a:solidFill>
                <a:effectLst/>
                <a:latin typeface="Arial" panose="020B0604020202020204" pitchFamily="34" charset="0"/>
              </a:rPr>
              <a:t>Load the data in ArcMap and ensure that it is in the correct format.</a:t>
            </a:r>
            <a:endParaRPr lang="en-US" sz="9600" dirty="0">
              <a:solidFill>
                <a:srgbClr val="5D6879"/>
              </a:solidFill>
              <a:latin typeface="Courier New" panose="02070309020205020404" pitchFamily="49" charset="0"/>
            </a:endParaRPr>
          </a:p>
          <a:p>
            <a:pPr lvl="1"/>
            <a:r>
              <a:rPr lang="en-US" sz="9600" b="0" i="0" dirty="0">
                <a:solidFill>
                  <a:srgbClr val="5D6879"/>
                </a:solidFill>
                <a:effectLst/>
                <a:latin typeface="Arial" panose="020B0604020202020204" pitchFamily="34" charset="0"/>
              </a:rPr>
              <a:t>Dissolve the Shape file on the same state name or UT name to create a new shapefile with a single polygon for each state or UT.</a:t>
            </a:r>
          </a:p>
          <a:p>
            <a:pPr lvl="1"/>
            <a:r>
              <a:rPr lang="en-US" sz="9600" b="0" i="0" dirty="0">
                <a:solidFill>
                  <a:srgbClr val="5D6879"/>
                </a:solidFill>
                <a:effectLst/>
                <a:latin typeface="Arial" panose="020B0604020202020204" pitchFamily="34" charset="0"/>
              </a:rPr>
              <a:t>Join the attribute table on the name of the states to add the data to the shapefile.</a:t>
            </a:r>
          </a:p>
          <a:p>
            <a:pPr lvl="1"/>
            <a:r>
              <a:rPr lang="en-US" sz="9600" b="0" i="0" dirty="0">
                <a:solidFill>
                  <a:srgbClr val="5D6879"/>
                </a:solidFill>
                <a:effectLst/>
                <a:latin typeface="Arial" panose="020B0604020202020204" pitchFamily="34" charset="0"/>
              </a:rPr>
              <a:t>Use different symbology for different years and attribute fields to create maps and</a:t>
            </a:r>
            <a:br>
              <a:rPr lang="en-US" sz="9600" b="0" i="0" dirty="0">
                <a:solidFill>
                  <a:srgbClr val="5D6879"/>
                </a:solidFill>
                <a:effectLst/>
                <a:latin typeface="Lato" panose="020F0502020204030203" pitchFamily="34" charset="0"/>
              </a:rPr>
            </a:br>
            <a:r>
              <a:rPr lang="en-US" sz="9600" b="0" i="0" dirty="0">
                <a:solidFill>
                  <a:srgbClr val="5D6879"/>
                </a:solidFill>
                <a:effectLst/>
                <a:latin typeface="Arial" panose="020B0604020202020204" pitchFamily="34" charset="0"/>
              </a:rPr>
              <a:t>visualizations.</a:t>
            </a:r>
            <a:endParaRPr lang="en-US" sz="9600" dirty="0">
              <a:solidFill>
                <a:srgbClr val="5D6879"/>
              </a:solidFill>
              <a:latin typeface="Lato" panose="020F0502020204030203" pitchFamily="34" charset="0"/>
            </a:endParaRPr>
          </a:p>
          <a:p>
            <a:pPr lvl="1"/>
            <a:r>
              <a:rPr lang="en-US" sz="9600" b="0" i="0" dirty="0">
                <a:solidFill>
                  <a:srgbClr val="5D6879"/>
                </a:solidFill>
                <a:effectLst/>
                <a:latin typeface="Arial" panose="020B0604020202020204" pitchFamily="34" charset="0"/>
              </a:rPr>
              <a:t>Identify the </a:t>
            </a:r>
            <a:r>
              <a:rPr lang="en-US" sz="9600" dirty="0">
                <a:solidFill>
                  <a:srgbClr val="5D6879"/>
                </a:solidFill>
                <a:latin typeface="Arial" panose="020B0604020202020204" pitchFamily="34" charset="0"/>
              </a:rPr>
              <a:t>area </a:t>
            </a:r>
            <a:r>
              <a:rPr lang="en-US" sz="9600" b="0" i="0" dirty="0">
                <a:solidFill>
                  <a:srgbClr val="5D6879"/>
                </a:solidFill>
                <a:effectLst/>
                <a:latin typeface="Arial" panose="020B0604020202020204" pitchFamily="34" charset="0"/>
              </a:rPr>
              <a:t>with the highest risk of road accidents by calculating the area per kill</a:t>
            </a:r>
            <a:r>
              <a:rPr lang="en-US" sz="9600" b="0" i="0" dirty="0">
                <a:solidFill>
                  <a:srgbClr val="5D6879"/>
                </a:solidFill>
                <a:effectLst/>
                <a:latin typeface="Lato" panose="020F0502020204030203" pitchFamily="34" charset="0"/>
              </a:rPr>
              <a:t> </a:t>
            </a:r>
            <a:r>
              <a:rPr lang="en-US" sz="9600" b="0" i="0" dirty="0">
                <a:solidFill>
                  <a:srgbClr val="5D6879"/>
                </a:solidFill>
                <a:effectLst/>
                <a:latin typeface="Arial" panose="020B0604020202020204" pitchFamily="34" charset="0"/>
              </a:rPr>
              <a:t>using a hotspot tool to highlight these states.</a:t>
            </a:r>
            <a:endParaRPr lang="en-US" sz="9600" b="0" i="0" dirty="0">
              <a:solidFill>
                <a:srgbClr val="5D6879"/>
              </a:solidFill>
              <a:effectLst/>
              <a:latin typeface="Lato" panose="020F0502020204030203" pitchFamily="34" charset="0"/>
            </a:endParaRPr>
          </a:p>
          <a:p>
            <a:fld id="{001E9047-BA7A-4594-88A8-BF3793963B7F}" type="slidenum">
              <a:rPr lang="en-US" sz="2000" smtClean="0"/>
              <a:t>6</a:t>
            </a:fld>
            <a:fld id="{27A25629-8E92-454A-8D0F-3E85BB582D48}" type="slidenum">
              <a:rPr lang="en-US" sz="2000" smtClean="0"/>
              <a:t>6</a:t>
            </a:fld>
            <a:br>
              <a:rPr lang="en-US" sz="2000" dirty="0"/>
            </a:br>
            <a:br>
              <a:rPr lang="en-US" sz="2000" dirty="0"/>
            </a:br>
            <a:endParaRPr lang="en-IN" sz="2000" dirty="0"/>
          </a:p>
        </p:txBody>
      </p:sp>
    </p:spTree>
    <p:extLst>
      <p:ext uri="{BB962C8B-B14F-4D97-AF65-F5344CB8AC3E}">
        <p14:creationId xmlns:p14="http://schemas.microsoft.com/office/powerpoint/2010/main" val="369888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US" sz="2400" b="1" i="0" dirty="0">
                <a:effectLst/>
                <a:latin typeface="Arial" panose="020B0604020202020204" pitchFamily="34" charset="0"/>
              </a:rPr>
              <a:t>Percentage of the total accident in different years:</a:t>
            </a:r>
          </a:p>
          <a:p>
            <a:pPr lvl="1"/>
            <a:endParaRPr lang="en-IN" sz="2000" b="1" dirty="0"/>
          </a:p>
        </p:txBody>
      </p:sp>
      <p:pic>
        <p:nvPicPr>
          <p:cNvPr id="5" name="Picture 4" descr="Map&#10;&#10;Description automatically generated">
            <a:extLst>
              <a:ext uri="{FF2B5EF4-FFF2-40B4-BE49-F238E27FC236}">
                <a16:creationId xmlns:a16="http://schemas.microsoft.com/office/drawing/2014/main" id="{522B86D3-3F08-4A49-0906-19DBFCD8ADF9}"/>
              </a:ext>
            </a:extLst>
          </p:cNvPr>
          <p:cNvPicPr>
            <a:picLocks noChangeAspect="1"/>
          </p:cNvPicPr>
          <p:nvPr/>
        </p:nvPicPr>
        <p:blipFill>
          <a:blip r:embed="rId2"/>
          <a:stretch>
            <a:fillRect/>
          </a:stretch>
        </p:blipFill>
        <p:spPr>
          <a:xfrm>
            <a:off x="1193533" y="2110996"/>
            <a:ext cx="4523873" cy="3495720"/>
          </a:xfrm>
          <a:prstGeom prst="rect">
            <a:avLst/>
          </a:prstGeom>
        </p:spPr>
      </p:pic>
      <p:pic>
        <p:nvPicPr>
          <p:cNvPr id="7" name="Picture 6" descr="Map&#10;&#10;Description automatically generated">
            <a:extLst>
              <a:ext uri="{FF2B5EF4-FFF2-40B4-BE49-F238E27FC236}">
                <a16:creationId xmlns:a16="http://schemas.microsoft.com/office/drawing/2014/main" id="{B3BB4B82-A066-EE85-D929-40B2FCA31A23}"/>
              </a:ext>
            </a:extLst>
          </p:cNvPr>
          <p:cNvPicPr>
            <a:picLocks noChangeAspect="1"/>
          </p:cNvPicPr>
          <p:nvPr/>
        </p:nvPicPr>
        <p:blipFill>
          <a:blip r:embed="rId3"/>
          <a:stretch>
            <a:fillRect/>
          </a:stretch>
        </p:blipFill>
        <p:spPr>
          <a:xfrm>
            <a:off x="6274592" y="2105721"/>
            <a:ext cx="4669332" cy="3443812"/>
          </a:xfrm>
          <a:prstGeom prst="rect">
            <a:avLst/>
          </a:prstGeom>
        </p:spPr>
      </p:pic>
      <p:sp>
        <p:nvSpPr>
          <p:cNvPr id="8" name="Rectangle: Rounded Corners 7">
            <a:extLst>
              <a:ext uri="{FF2B5EF4-FFF2-40B4-BE49-F238E27FC236}">
                <a16:creationId xmlns:a16="http://schemas.microsoft.com/office/drawing/2014/main" id="{80D78D5F-024A-9590-74A2-04FC3EADE9B2}"/>
              </a:ext>
            </a:extLst>
          </p:cNvPr>
          <p:cNvSpPr/>
          <p:nvPr/>
        </p:nvSpPr>
        <p:spPr>
          <a:xfrm>
            <a:off x="1126155" y="5823283"/>
            <a:ext cx="4639377" cy="74114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Total accident : 136035</a:t>
            </a:r>
          </a:p>
          <a:p>
            <a:pPr algn="ctr"/>
            <a:r>
              <a:rPr lang="en-IN" dirty="0"/>
              <a:t>Rank: Uttar Pradesh, Maharashtra, Tamil Nadu</a:t>
            </a:r>
          </a:p>
        </p:txBody>
      </p:sp>
      <p:sp>
        <p:nvSpPr>
          <p:cNvPr id="9" name="Rectangle: Rounded Corners 8">
            <a:extLst>
              <a:ext uri="{FF2B5EF4-FFF2-40B4-BE49-F238E27FC236}">
                <a16:creationId xmlns:a16="http://schemas.microsoft.com/office/drawing/2014/main" id="{AE6A4C5C-8A5C-C4B9-5C27-834E50D220B3}"/>
              </a:ext>
            </a:extLst>
          </p:cNvPr>
          <p:cNvSpPr/>
          <p:nvPr/>
        </p:nvSpPr>
        <p:spPr>
          <a:xfrm>
            <a:off x="6206689" y="5792804"/>
            <a:ext cx="4639377" cy="74114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Total accident : 135842</a:t>
            </a:r>
          </a:p>
          <a:p>
            <a:pPr algn="ctr"/>
            <a:r>
              <a:rPr lang="en-IN" dirty="0"/>
              <a:t>Rank: Uttar Pradesh, Tamil Nadu, Maharashtra,</a:t>
            </a:r>
          </a:p>
        </p:txBody>
      </p:sp>
    </p:spTree>
    <p:extLst>
      <p:ext uri="{BB962C8B-B14F-4D97-AF65-F5344CB8AC3E}">
        <p14:creationId xmlns:p14="http://schemas.microsoft.com/office/powerpoint/2010/main" val="324092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US" sz="2400" b="1" i="0" dirty="0">
                <a:effectLst/>
                <a:latin typeface="Arial" panose="020B0604020202020204" pitchFamily="34" charset="0"/>
              </a:rPr>
              <a:t>Percentage of the total accident in different years:</a:t>
            </a:r>
          </a:p>
          <a:p>
            <a:pPr lvl="1"/>
            <a:endParaRPr lang="en-IN" sz="2000" b="1" dirty="0"/>
          </a:p>
        </p:txBody>
      </p:sp>
      <p:sp>
        <p:nvSpPr>
          <p:cNvPr id="8" name="Rectangle: Rounded Corners 7">
            <a:extLst>
              <a:ext uri="{FF2B5EF4-FFF2-40B4-BE49-F238E27FC236}">
                <a16:creationId xmlns:a16="http://schemas.microsoft.com/office/drawing/2014/main" id="{80D78D5F-024A-9590-74A2-04FC3EADE9B2}"/>
              </a:ext>
            </a:extLst>
          </p:cNvPr>
          <p:cNvSpPr/>
          <p:nvPr/>
        </p:nvSpPr>
        <p:spPr>
          <a:xfrm>
            <a:off x="1126155" y="5823283"/>
            <a:ext cx="4639377"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Total accident : 120110</a:t>
            </a:r>
          </a:p>
          <a:p>
            <a:pPr algn="ctr"/>
            <a:r>
              <a:rPr lang="en-IN" dirty="0"/>
              <a:t>Rank: Uttar Pradesh, Maharashtra, Madhya Pradesh</a:t>
            </a:r>
          </a:p>
        </p:txBody>
      </p:sp>
      <p:sp>
        <p:nvSpPr>
          <p:cNvPr id="9" name="Rectangle: Rounded Corners 8">
            <a:extLst>
              <a:ext uri="{FF2B5EF4-FFF2-40B4-BE49-F238E27FC236}">
                <a16:creationId xmlns:a16="http://schemas.microsoft.com/office/drawing/2014/main" id="{AE6A4C5C-8A5C-C4B9-5C27-834E50D220B3}"/>
              </a:ext>
            </a:extLst>
          </p:cNvPr>
          <p:cNvSpPr/>
          <p:nvPr/>
        </p:nvSpPr>
        <p:spPr>
          <a:xfrm>
            <a:off x="6206689" y="5792804"/>
            <a:ext cx="4639377" cy="74114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Total accident : 140322</a:t>
            </a:r>
          </a:p>
          <a:p>
            <a:pPr algn="ctr"/>
            <a:r>
              <a:rPr lang="en-IN" dirty="0"/>
              <a:t>Rank: Uttar Pradesh, Tamil Nadu, Maharashtra,</a:t>
            </a:r>
          </a:p>
        </p:txBody>
      </p:sp>
      <p:pic>
        <p:nvPicPr>
          <p:cNvPr id="6" name="Picture 5" descr="Map&#10;&#10;Description automatically generated">
            <a:extLst>
              <a:ext uri="{FF2B5EF4-FFF2-40B4-BE49-F238E27FC236}">
                <a16:creationId xmlns:a16="http://schemas.microsoft.com/office/drawing/2014/main" id="{1B0D839F-7C90-752E-93A8-855BE7FC00CE}"/>
              </a:ext>
            </a:extLst>
          </p:cNvPr>
          <p:cNvPicPr>
            <a:picLocks noChangeAspect="1"/>
          </p:cNvPicPr>
          <p:nvPr/>
        </p:nvPicPr>
        <p:blipFill>
          <a:blip r:embed="rId2"/>
          <a:stretch>
            <a:fillRect/>
          </a:stretch>
        </p:blipFill>
        <p:spPr>
          <a:xfrm>
            <a:off x="1080955" y="2107933"/>
            <a:ext cx="4714680" cy="3643162"/>
          </a:xfrm>
          <a:prstGeom prst="rect">
            <a:avLst/>
          </a:prstGeom>
        </p:spPr>
      </p:pic>
      <p:pic>
        <p:nvPicPr>
          <p:cNvPr id="11" name="Picture 10" descr="Map&#10;&#10;Description automatically generated">
            <a:extLst>
              <a:ext uri="{FF2B5EF4-FFF2-40B4-BE49-F238E27FC236}">
                <a16:creationId xmlns:a16="http://schemas.microsoft.com/office/drawing/2014/main" id="{C0024282-8325-35E2-72C9-3578925EFAF7}"/>
              </a:ext>
            </a:extLst>
          </p:cNvPr>
          <p:cNvPicPr>
            <a:picLocks noChangeAspect="1"/>
          </p:cNvPicPr>
          <p:nvPr/>
        </p:nvPicPr>
        <p:blipFill>
          <a:blip r:embed="rId3"/>
          <a:stretch>
            <a:fillRect/>
          </a:stretch>
        </p:blipFill>
        <p:spPr>
          <a:xfrm>
            <a:off x="6082088" y="2089092"/>
            <a:ext cx="4746333" cy="3667621"/>
          </a:xfrm>
          <a:prstGeom prst="rect">
            <a:avLst/>
          </a:prstGeom>
        </p:spPr>
      </p:pic>
    </p:spTree>
    <p:extLst>
      <p:ext uri="{BB962C8B-B14F-4D97-AF65-F5344CB8AC3E}">
        <p14:creationId xmlns:p14="http://schemas.microsoft.com/office/powerpoint/2010/main" val="125072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E0A2-4905-CF14-DDDF-B886DB42DC4A}"/>
              </a:ext>
            </a:extLst>
          </p:cNvPr>
          <p:cNvSpPr>
            <a:spLocks noGrp="1"/>
          </p:cNvSpPr>
          <p:nvPr>
            <p:ph type="title"/>
          </p:nvPr>
        </p:nvSpPr>
        <p:spPr>
          <a:xfrm>
            <a:off x="2221510" y="454553"/>
            <a:ext cx="7625133" cy="604226"/>
          </a:xfrm>
        </p:spPr>
        <p:txBody>
          <a:bodyPr>
            <a:normAutofit fontScale="90000"/>
          </a:bodyPr>
          <a:lstStyle/>
          <a:p>
            <a:r>
              <a:rPr lang="en-IN" b="1" dirty="0" err="1"/>
              <a:t>REsults</a:t>
            </a:r>
            <a:endParaRPr lang="en-IN" b="1" dirty="0"/>
          </a:p>
        </p:txBody>
      </p:sp>
      <p:sp>
        <p:nvSpPr>
          <p:cNvPr id="3" name="Content Placeholder 2">
            <a:extLst>
              <a:ext uri="{FF2B5EF4-FFF2-40B4-BE49-F238E27FC236}">
                <a16:creationId xmlns:a16="http://schemas.microsoft.com/office/drawing/2014/main" id="{AF63EEEF-1BA6-3090-C1F7-32252CDD2009}"/>
              </a:ext>
            </a:extLst>
          </p:cNvPr>
          <p:cNvSpPr>
            <a:spLocks noGrp="1"/>
          </p:cNvSpPr>
          <p:nvPr>
            <p:ph idx="1"/>
          </p:nvPr>
        </p:nvSpPr>
        <p:spPr>
          <a:xfrm>
            <a:off x="683394" y="1472666"/>
            <a:ext cx="11203806" cy="5072514"/>
          </a:xfrm>
        </p:spPr>
        <p:txBody>
          <a:bodyPr>
            <a:normAutofit/>
          </a:bodyPr>
          <a:lstStyle/>
          <a:p>
            <a:pPr lvl="1"/>
            <a:r>
              <a:rPr lang="en-US" sz="2400" b="1" i="0" dirty="0">
                <a:effectLst/>
                <a:latin typeface="Arial" panose="020B0604020202020204" pitchFamily="34" charset="0"/>
              </a:rPr>
              <a:t>Percentage of the total accident in different years:</a:t>
            </a:r>
          </a:p>
          <a:p>
            <a:pPr lvl="1"/>
            <a:endParaRPr lang="en-IN" sz="2000" b="1" dirty="0"/>
          </a:p>
        </p:txBody>
      </p:sp>
      <p:sp>
        <p:nvSpPr>
          <p:cNvPr id="8" name="Rectangle: Rounded Corners 7">
            <a:extLst>
              <a:ext uri="{FF2B5EF4-FFF2-40B4-BE49-F238E27FC236}">
                <a16:creationId xmlns:a16="http://schemas.microsoft.com/office/drawing/2014/main" id="{80D78D5F-024A-9590-74A2-04FC3EADE9B2}"/>
              </a:ext>
            </a:extLst>
          </p:cNvPr>
          <p:cNvSpPr/>
          <p:nvPr/>
        </p:nvSpPr>
        <p:spPr>
          <a:xfrm>
            <a:off x="3542097" y="5842533"/>
            <a:ext cx="4639377" cy="7796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Rank: Uttar Pradesh, Maharashtra, Tamil Nadu</a:t>
            </a:r>
          </a:p>
        </p:txBody>
      </p:sp>
      <p:pic>
        <p:nvPicPr>
          <p:cNvPr id="5" name="Picture 4" descr="Map&#10;&#10;Description automatically generated">
            <a:extLst>
              <a:ext uri="{FF2B5EF4-FFF2-40B4-BE49-F238E27FC236}">
                <a16:creationId xmlns:a16="http://schemas.microsoft.com/office/drawing/2014/main" id="{58288B92-14F0-2E27-2934-433B7CE8D9CB}"/>
              </a:ext>
            </a:extLst>
          </p:cNvPr>
          <p:cNvPicPr>
            <a:picLocks noChangeAspect="1"/>
          </p:cNvPicPr>
          <p:nvPr/>
        </p:nvPicPr>
        <p:blipFill>
          <a:blip r:embed="rId2"/>
          <a:stretch>
            <a:fillRect/>
          </a:stretch>
        </p:blipFill>
        <p:spPr>
          <a:xfrm>
            <a:off x="3506522" y="2098309"/>
            <a:ext cx="4652398" cy="3595035"/>
          </a:xfrm>
          <a:prstGeom prst="rect">
            <a:avLst/>
          </a:prstGeom>
        </p:spPr>
      </p:pic>
    </p:spTree>
    <p:extLst>
      <p:ext uri="{BB962C8B-B14F-4D97-AF65-F5344CB8AC3E}">
        <p14:creationId xmlns:p14="http://schemas.microsoft.com/office/powerpoint/2010/main" val="14711645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Parcel design</Template>
  <TotalTime>1524</TotalTime>
  <Words>983</Words>
  <Application>Microsoft Office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Courier New</vt:lpstr>
      <vt:lpstr>Gill Sans MT</vt:lpstr>
      <vt:lpstr>Lato</vt:lpstr>
      <vt:lpstr>Söhne</vt:lpstr>
      <vt:lpstr>Parcel</vt:lpstr>
      <vt:lpstr>Mapping and Analyzing Road Accidents in India using GIS</vt:lpstr>
      <vt:lpstr>iNTRODUCTION</vt:lpstr>
      <vt:lpstr>Study Area</vt:lpstr>
      <vt:lpstr>Tools and Methods</vt:lpstr>
      <vt:lpstr>Data</vt:lpstr>
      <vt:lpstr>Method and steps</vt:lpstr>
      <vt:lpstr>REsults</vt:lpstr>
      <vt:lpstr>REsults</vt:lpstr>
      <vt:lpstr>REsults</vt:lpstr>
      <vt:lpstr>REsults</vt:lpstr>
      <vt:lpstr>REsults</vt:lpstr>
      <vt:lpstr>REsults</vt:lpstr>
      <vt:lpstr>REsults</vt:lpstr>
      <vt:lpstr>REsults</vt:lpstr>
      <vt:lpstr>REsults</vt:lpstr>
      <vt:lpstr>REsults</vt:lpstr>
      <vt:lpstr>REsults</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and Analyzing Road Accidents in India using GIS</dc:title>
  <dc:creator>KRISHNENDU BARMAN</dc:creator>
  <cp:lastModifiedBy>KRISHNENDU BARMAN</cp:lastModifiedBy>
  <cp:revision>4</cp:revision>
  <dcterms:created xsi:type="dcterms:W3CDTF">2023-04-30T11:20:09Z</dcterms:created>
  <dcterms:modified xsi:type="dcterms:W3CDTF">2023-05-01T12:57:41Z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